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9" r:id="rId4"/>
    <p:sldId id="258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086B9D0-41F1-4D88-9111-F0F19CF6756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1129A19-1F96-4CF6-8F42-5D19C7A996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500197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Комбинаторные задачи. Комбинаторика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071802" y="2285992"/>
            <a:ext cx="4700598" cy="335280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Каменская основная общеобразовательная школа</a:t>
            </a:r>
          </a:p>
          <a:p>
            <a:r>
              <a:rPr lang="ru-RU" sz="24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Учитель-Захарова Ж.Н.</a:t>
            </a:r>
            <a:endParaRPr lang="ru-RU" sz="2400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6" descr="школа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43182"/>
            <a:ext cx="2379663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5610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1.Вычислите 2/7 : 0,1</a:t>
            </a:r>
          </a:p>
          <a:p>
            <a:r>
              <a:rPr lang="ru-RU" dirty="0" smtClean="0"/>
              <a:t>2.Разложите на множители:  </a:t>
            </a:r>
          </a:p>
          <a:p>
            <a:pPr>
              <a:buNone/>
            </a:pPr>
            <a:r>
              <a:rPr lang="ru-RU" dirty="0" smtClean="0"/>
              <a:t>     а</a:t>
            </a:r>
            <a:r>
              <a:rPr lang="ru-RU" baseline="30000" dirty="0" smtClean="0"/>
              <a:t>2</a:t>
            </a:r>
            <a:r>
              <a:rPr lang="ru-RU" dirty="0" smtClean="0"/>
              <a:t>+2а</a:t>
            </a:r>
            <a:r>
              <a:rPr lang="en-US" dirty="0" smtClean="0"/>
              <a:t>b</a:t>
            </a:r>
            <a:r>
              <a:rPr lang="ru-RU" dirty="0" smtClean="0"/>
              <a:t> +</a:t>
            </a:r>
            <a:r>
              <a:rPr lang="en-US" dirty="0" smtClean="0"/>
              <a:t>b</a:t>
            </a:r>
            <a:r>
              <a:rPr lang="ru-RU" baseline="30000" dirty="0" smtClean="0"/>
              <a:t>2</a:t>
            </a:r>
            <a:r>
              <a:rPr lang="ru-RU" dirty="0" smtClean="0"/>
              <a:t>-4</a:t>
            </a:r>
            <a:r>
              <a:rPr lang="en-US" dirty="0" smtClean="0"/>
              <a:t>a</a:t>
            </a:r>
            <a:r>
              <a:rPr lang="ru-RU" dirty="0" smtClean="0"/>
              <a:t>-4</a:t>
            </a:r>
            <a:r>
              <a:rPr lang="en-US" dirty="0" smtClean="0"/>
              <a:t>b</a:t>
            </a:r>
            <a:endParaRPr lang="ru-RU" dirty="0" smtClean="0"/>
          </a:p>
          <a:p>
            <a:r>
              <a:rPr lang="ru-RU" dirty="0" smtClean="0"/>
              <a:t>3.Решите уравнение:  </a:t>
            </a:r>
            <a:r>
              <a:rPr lang="ru-RU" u="sng" dirty="0" smtClean="0"/>
              <a:t>х</a:t>
            </a:r>
            <a:r>
              <a:rPr lang="ru-RU" u="sng" baseline="30000" dirty="0" smtClean="0"/>
              <a:t>2</a:t>
            </a:r>
            <a:r>
              <a:rPr lang="ru-RU" u="sng" dirty="0" smtClean="0"/>
              <a:t>-5х+6   </a:t>
            </a:r>
            <a:r>
              <a:rPr lang="ru-RU" dirty="0" smtClean="0"/>
              <a:t>= 0</a:t>
            </a:r>
          </a:p>
          <a:p>
            <a:pPr>
              <a:buNone/>
            </a:pPr>
            <a:r>
              <a:rPr lang="ru-RU" dirty="0" smtClean="0"/>
              <a:t>                                    х</a:t>
            </a:r>
            <a:r>
              <a:rPr lang="ru-RU" baseline="30000" dirty="0" smtClean="0"/>
              <a:t>2</a:t>
            </a:r>
            <a:r>
              <a:rPr lang="ru-RU" dirty="0" smtClean="0"/>
              <a:t>+5х+6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4.Замените произведение </a:t>
            </a:r>
            <a:r>
              <a:rPr lang="en-US" dirty="0" smtClean="0"/>
              <a:t>sin x </a:t>
            </a:r>
            <a:r>
              <a:rPr lang="ru-RU" dirty="0" smtClean="0">
                <a:sym typeface="Symbol"/>
              </a:rPr>
              <a:t></a:t>
            </a:r>
            <a:r>
              <a:rPr lang="ru-RU" dirty="0" smtClean="0"/>
              <a:t> </a:t>
            </a:r>
            <a:r>
              <a:rPr lang="en-US" dirty="0" smtClean="0"/>
              <a:t>sin y</a:t>
            </a:r>
            <a:r>
              <a:rPr lang="ru-RU" dirty="0" smtClean="0"/>
              <a:t> суммой.</a:t>
            </a:r>
          </a:p>
          <a:p>
            <a:r>
              <a:rPr lang="ru-RU" dirty="0" smtClean="0"/>
              <a:t>5.Решите графически систему уравнений    </a:t>
            </a:r>
          </a:p>
          <a:p>
            <a:pPr>
              <a:buNone/>
            </a:pPr>
            <a:r>
              <a:rPr lang="ru-RU" dirty="0" smtClean="0"/>
              <a:t> у=х</a:t>
            </a:r>
            <a:r>
              <a:rPr lang="ru-RU" baseline="30000" dirty="0" smtClean="0"/>
              <a:t>2</a:t>
            </a:r>
            <a:r>
              <a:rPr lang="ru-RU" dirty="0" smtClean="0"/>
              <a:t> –</a:t>
            </a:r>
            <a:r>
              <a:rPr lang="ru-RU" dirty="0" err="1" smtClean="0"/>
              <a:t>х</a:t>
            </a:r>
            <a:r>
              <a:rPr lang="ru-RU" dirty="0" smtClean="0"/>
              <a:t>                                                                                  </a:t>
            </a:r>
            <a:r>
              <a:rPr lang="ru-RU" dirty="0" err="1" smtClean="0"/>
              <a:t>у=х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000108"/>
            <a:ext cx="75724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 algn="just">
              <a:defRPr/>
            </a:pPr>
            <a:r>
              <a:rPr lang="ru-RU" dirty="0"/>
              <a:t>Человеку часто приходится иметь дело с задачами, в которых нужно подсчитать число всех возможных способов расположения некоторых предметов или число всех возможных способов осуществления некоторого действия. Разные пути или варианты, которые приходится выбирать человеку, складываются в самые разнообразные комбинации. Такие задачи приходиться рассматривать при определении наиболее выгодных коммуникаций внутри города, при организации автоматической системы управления, значит и в теории вероятностей, и в математической статистике со всеми их многочисленными приложениями. И целый раздел математики, называемый комбинаторикой, занят поиском ответов на вопросы: сколько всего есть комбинаций в том или другом случае.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714356"/>
            <a:ext cx="6858048" cy="285752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Комбинаторика – это раздел</a:t>
            </a:r>
            <a:r>
              <a:rPr lang="en-US" sz="3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математики, в котором изучаются 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  <a:r>
              <a:rPr lang="ru-RU" sz="2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выбора</a:t>
            </a:r>
            <a:r>
              <a:rPr lang="ru-RU" sz="2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расположения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элементов</a:t>
            </a:r>
            <a:r>
              <a:rPr lang="en-U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множества в </a:t>
            </a:r>
            <a:r>
              <a:rPr lang="en-U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соответствии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заданными правилами.</a:t>
            </a:r>
            <a:r>
              <a:rPr lang="ru-RU" sz="2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3571876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Комбинаторика рассматривает </a:t>
            </a:r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конечные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множества.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6143668" cy="857256"/>
          </a:xfrm>
        </p:spPr>
        <p:txBody>
          <a:bodyPr>
            <a:normAutofit fontScale="90000"/>
          </a:bodyPr>
          <a:lstStyle/>
          <a:p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История возникновения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7786742" cy="4357718"/>
          </a:xfrm>
        </p:spPr>
        <p:txBody>
          <a:bodyPr>
            <a:normAutofit fontScale="92500" lnSpcReduction="20000"/>
          </a:bodyPr>
          <a:lstStyle/>
          <a:p>
            <a:pPr marL="365760" indent="-256032" algn="just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Комбинаторика как наука стала развиваться 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 параллельно с возникновением теории вероятностей. </a:t>
            </a:r>
          </a:p>
          <a:p>
            <a:pPr marL="365760" indent="-256032" algn="just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Первые научные исследования по этой теме принадлежат итальянским ученым Дж.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Кардано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Чарталье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(1499-1557), Г. Галилею (1564-1642) и французским ученым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Б.Пискамо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(1623-1662) и П. Ферма. </a:t>
            </a:r>
          </a:p>
          <a:p>
            <a:pPr marL="365760" indent="-256032" algn="just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Комбинаторику, как самостоятельный раздел математики первым стал рассматривать немецкий ученый Г. Лейбниц в своей работе «Об искусстве комбинаторики», опубликованной в 1666г. Он также впервые ввел термин «Комбинаторика». </a:t>
            </a:r>
          </a:p>
          <a:p>
            <a:endParaRPr lang="ru-RU" dirty="0"/>
          </a:p>
        </p:txBody>
      </p:sp>
      <p:pic>
        <p:nvPicPr>
          <p:cNvPr id="5" name="Picture 2" descr="D:\Documents and Settings\Admin\Рабочий стол\Gottfried_Wilhelm_von_Leibni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14290"/>
            <a:ext cx="1447800" cy="1833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41788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Задача1.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Из цифр 2,4,7 следует составить трехзначное число, в котором ни одна цифра не может повторяться более двух раз.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а) найти наименьшее такое число.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б) Найти наибольшее такое число.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в)Сколько таких чисел, начинающихся с 2, можно составить?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г) Сколько всего таких чисел можно составить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а) Наименьшим числом будет 224, если на первое или второе  место поставить 4 или 7 то увеличивается число сотен или десятков. Так как цифра 2 уже повторялось, то на последнем месте должна стоять 4.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б)Аналогично находим наибольшее число – 774.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Назовем сначала числа без повторений цифр – 247 и 274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Потом назовем числа, в которых повторена цифра 2 – 224,227,242,272. Затем запишем числа в котором повторяется цифра 4 – 244. Число с повтором цифры 7 – 277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получилось 2+4+1+1=8 чисел.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г) Количество чисел начинающихся с цифры 4,можно посчитать точно также – их всего 8.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чисел, начинающихся с цифры 7 также равно 8.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получим 24 числа.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714356"/>
            <a:ext cx="7683814" cy="1071570"/>
          </a:xfrm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перебора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(дерево возможных вариантов). 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7929618" cy="40719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Сколько таких чисел, начинающихся с 2, можно составить? </a:t>
            </a:r>
            <a:endParaRPr lang="ru-RU" sz="2400" i="1" dirty="0" smtClean="0">
              <a:latin typeface="Georg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2071678"/>
            <a:ext cx="57150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2643174" y="2214554"/>
            <a:ext cx="92869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5" idx="2"/>
          </p:cNvCxnSpPr>
          <p:nvPr/>
        </p:nvCxnSpPr>
        <p:spPr>
          <a:xfrm rot="5400000">
            <a:off x="3750463" y="2536025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5" idx="3"/>
          </p:cNvCxnSpPr>
          <p:nvPr/>
        </p:nvCxnSpPr>
        <p:spPr>
          <a:xfrm>
            <a:off x="4214810" y="2214554"/>
            <a:ext cx="85725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143108" y="2571744"/>
            <a:ext cx="441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22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43306" y="2643182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29190" y="2428868"/>
            <a:ext cx="640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27</a:t>
            </a:r>
            <a:endParaRPr lang="ru-RU" i="1" dirty="0">
              <a:latin typeface="Georgia" pitchFamily="18" charset="0"/>
            </a:endParaRPr>
          </a:p>
        </p:txBody>
      </p:sp>
      <p:cxnSp>
        <p:nvCxnSpPr>
          <p:cNvPr id="19" name="Прямая соединительная линия 18"/>
          <p:cNvCxnSpPr>
            <a:stCxn id="13" idx="1"/>
          </p:cNvCxnSpPr>
          <p:nvPr/>
        </p:nvCxnSpPr>
        <p:spPr>
          <a:xfrm rot="10800000" flipV="1">
            <a:off x="1071538" y="2756410"/>
            <a:ext cx="1071570" cy="38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13" idx="2"/>
          </p:cNvCxnSpPr>
          <p:nvPr/>
        </p:nvCxnSpPr>
        <p:spPr>
          <a:xfrm rot="5400000">
            <a:off x="2080870" y="3003315"/>
            <a:ext cx="345050" cy="220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3286116" y="3000372"/>
            <a:ext cx="42862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45" idx="3"/>
          </p:cNvCxnSpPr>
          <p:nvPr/>
        </p:nvCxnSpPr>
        <p:spPr>
          <a:xfrm flipV="1">
            <a:off x="3857620" y="3071810"/>
            <a:ext cx="1588" cy="398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5" idx="2"/>
          </p:cNvCxnSpPr>
          <p:nvPr/>
        </p:nvCxnSpPr>
        <p:spPr>
          <a:xfrm rot="16200000" flipH="1">
            <a:off x="3902940" y="2974254"/>
            <a:ext cx="416486" cy="493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4857753" y="2928933"/>
            <a:ext cx="571501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17" idx="2"/>
          </p:cNvCxnSpPr>
          <p:nvPr/>
        </p:nvCxnSpPr>
        <p:spPr>
          <a:xfrm rot="16200000" flipH="1">
            <a:off x="5131171" y="2916603"/>
            <a:ext cx="487924" cy="251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17" idx="2"/>
          </p:cNvCxnSpPr>
          <p:nvPr/>
        </p:nvCxnSpPr>
        <p:spPr>
          <a:xfrm rot="16200000" flipH="1">
            <a:off x="5488362" y="2559412"/>
            <a:ext cx="487924" cy="965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785786" y="314324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928794" y="321468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7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000364" y="328612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714744" y="3286124"/>
            <a:ext cx="142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286248" y="335756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7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 flipH="1">
            <a:off x="4929190" y="3286124"/>
            <a:ext cx="115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500694" y="3286124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215074" y="328612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7</a:t>
            </a:r>
            <a:endParaRPr lang="ru-RU" i="1" dirty="0">
              <a:latin typeface="Georgia" pitchFamily="18" charset="0"/>
            </a:endParaRPr>
          </a:p>
        </p:txBody>
      </p:sp>
      <p:cxnSp>
        <p:nvCxnSpPr>
          <p:cNvPr id="52" name="Прямая соединительная линия 51"/>
          <p:cNvCxnSpPr>
            <a:stCxn id="41" idx="2"/>
          </p:cNvCxnSpPr>
          <p:nvPr/>
        </p:nvCxnSpPr>
        <p:spPr>
          <a:xfrm rot="5400000">
            <a:off x="406138" y="3892229"/>
            <a:ext cx="916552" cy="157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42" idx="2"/>
          </p:cNvCxnSpPr>
          <p:nvPr/>
        </p:nvCxnSpPr>
        <p:spPr>
          <a:xfrm rot="5400000">
            <a:off x="1581258" y="3788679"/>
            <a:ext cx="702238" cy="292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43" idx="2"/>
          </p:cNvCxnSpPr>
          <p:nvPr/>
        </p:nvCxnSpPr>
        <p:spPr>
          <a:xfrm rot="5400000">
            <a:off x="2834629" y="3964068"/>
            <a:ext cx="630800" cy="13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45" idx="2"/>
          </p:cNvCxnSpPr>
          <p:nvPr/>
        </p:nvCxnSpPr>
        <p:spPr>
          <a:xfrm rot="16200000" flipH="1">
            <a:off x="3506503" y="3935135"/>
            <a:ext cx="559362" cy="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stCxn id="46" idx="2"/>
            <a:endCxn id="75" idx="0"/>
          </p:cNvCxnSpPr>
          <p:nvPr/>
        </p:nvCxnSpPr>
        <p:spPr>
          <a:xfrm rot="16200000" flipH="1">
            <a:off x="4113972" y="4049211"/>
            <a:ext cx="702238" cy="576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endCxn id="77" idx="0"/>
          </p:cNvCxnSpPr>
          <p:nvPr/>
        </p:nvCxnSpPr>
        <p:spPr>
          <a:xfrm rot="16200000" flipH="1">
            <a:off x="4711141" y="4004239"/>
            <a:ext cx="785818" cy="63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endCxn id="79" idx="0"/>
          </p:cNvCxnSpPr>
          <p:nvPr/>
        </p:nvCxnSpPr>
        <p:spPr>
          <a:xfrm rot="16200000" flipH="1">
            <a:off x="5390203" y="4039557"/>
            <a:ext cx="714379" cy="64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50" idx="2"/>
            <a:endCxn id="80" idx="0"/>
          </p:cNvCxnSpPr>
          <p:nvPr/>
        </p:nvCxnSpPr>
        <p:spPr>
          <a:xfrm rot="16200000" flipH="1">
            <a:off x="6074910" y="3945660"/>
            <a:ext cx="773676" cy="193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571472" y="4429132"/>
            <a:ext cx="570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224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357290" y="4429132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227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714612" y="4429132"/>
            <a:ext cx="570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242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3428992" y="4429132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244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214810" y="4429132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247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857752" y="4429132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272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4429132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274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286512" y="442913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277</a:t>
            </a:r>
            <a:endParaRPr lang="ru-RU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98912"/>
          </a:xfrm>
        </p:spPr>
        <p:txBody>
          <a:bodyPr>
            <a:normAutofit fontScale="92500"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Пример 2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.Давайте вместе с вами нарисуем дерево возможных вариантов проведения свободного вечера.  Можно прогуляться на Сакмару, пойти за грибами или калиной затем сходить в гости к Даше или Гене.  А можно остаться дома посмотреть телевизор или пообщаться в Интернете, потом поиграть с сестрой или помочь маме сварить ужин.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450" y="260350"/>
            <a:ext cx="6769100" cy="585788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+mn-lt"/>
                <a:cs typeface="+mn-cs"/>
              </a:rPr>
              <a:t>Дерево возможных вариантов.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6248" y="1214422"/>
            <a:ext cx="822325" cy="36988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Вечер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2928926" y="1571612"/>
            <a:ext cx="1406525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143504" y="1571612"/>
            <a:ext cx="2016125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71670" y="1785926"/>
            <a:ext cx="1220787" cy="369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Прогулка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00892" y="1785926"/>
            <a:ext cx="641350" cy="369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Дом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10800000" flipV="1">
            <a:off x="1000100" y="2143116"/>
            <a:ext cx="1152524" cy="571504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2361393" y="2282023"/>
            <a:ext cx="492127" cy="357189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14744" y="2714620"/>
            <a:ext cx="105830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Калина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670" y="2714620"/>
            <a:ext cx="9316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Грибы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5786" y="2786058"/>
            <a:ext cx="120097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Сакмара</a:t>
            </a:r>
            <a:endParaRPr lang="ru-RU" dirty="0">
              <a:latin typeface="+mn-lt"/>
              <a:cs typeface="+mn-cs"/>
            </a:endParaRPr>
          </a:p>
        </p:txBody>
      </p:sp>
      <p:cxnSp>
        <p:nvCxnSpPr>
          <p:cNvPr id="32" name="Прямая соединительная линия 31"/>
          <p:cNvCxnSpPr>
            <a:stCxn id="28" idx="2"/>
            <a:endCxn id="39" idx="0"/>
          </p:cNvCxnSpPr>
          <p:nvPr/>
        </p:nvCxnSpPr>
        <p:spPr>
          <a:xfrm rot="16200000" flipH="1">
            <a:off x="919736" y="3621925"/>
            <a:ext cx="1130866" cy="19779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57158" y="4286256"/>
            <a:ext cx="83388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Даша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14414" y="4286256"/>
            <a:ext cx="73930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Гена</a:t>
            </a:r>
            <a:endParaRPr lang="ru-RU" dirty="0">
              <a:latin typeface="+mn-lt"/>
              <a:cs typeface="+mn-cs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278575" y="3436145"/>
            <a:ext cx="1071570" cy="48577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786182" y="4286256"/>
            <a:ext cx="83388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Даша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71670" y="4286256"/>
            <a:ext cx="83388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Даша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14876" y="4286256"/>
            <a:ext cx="73930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Гена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57488" y="4286256"/>
            <a:ext cx="73930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Гена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357950" y="2643182"/>
            <a:ext cx="477837" cy="369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ТВ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500958" y="2643182"/>
            <a:ext cx="130035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Интернет</a:t>
            </a:r>
            <a:endParaRPr lang="ru-RU" dirty="0">
              <a:latin typeface="+mn-lt"/>
              <a:cs typeface="+mn-cs"/>
            </a:endParaRPr>
          </a:p>
        </p:txBody>
      </p:sp>
      <p:cxnSp>
        <p:nvCxnSpPr>
          <p:cNvPr id="65" name="Прямая соединительная линия 64"/>
          <p:cNvCxnSpPr>
            <a:stCxn id="61" idx="2"/>
          </p:cNvCxnSpPr>
          <p:nvPr/>
        </p:nvCxnSpPr>
        <p:spPr>
          <a:xfrm rot="5400000">
            <a:off x="5769378" y="3315890"/>
            <a:ext cx="1130313" cy="52467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6393669" y="3321843"/>
            <a:ext cx="1000132" cy="50006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643570" y="4214818"/>
            <a:ext cx="100380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Сестра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715140" y="4214818"/>
            <a:ext cx="81464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Мама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643834" y="4214818"/>
            <a:ext cx="111761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latin typeface="+mn-lt"/>
                <a:cs typeface="+mn-cs"/>
              </a:rPr>
              <a:t>Сестрат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442325" y="4214818"/>
            <a:ext cx="81464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  <a:cs typeface="+mn-cs"/>
              </a:rPr>
              <a:t>Мама</a:t>
            </a:r>
            <a:endParaRPr lang="ru-RU" dirty="0">
              <a:latin typeface="+mn-lt"/>
              <a:cs typeface="+mn-cs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928926" y="2214554"/>
            <a:ext cx="85725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endCxn id="53" idx="0"/>
          </p:cNvCxnSpPr>
          <p:nvPr/>
        </p:nvCxnSpPr>
        <p:spPr>
          <a:xfrm rot="16200000" flipH="1">
            <a:off x="1851513" y="3649157"/>
            <a:ext cx="1143008" cy="13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2357422" y="3500438"/>
            <a:ext cx="107157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3607587" y="3607595"/>
            <a:ext cx="100013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4143372" y="3429000"/>
            <a:ext cx="107157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7429520" y="3500438"/>
            <a:ext cx="107157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endCxn id="74" idx="0"/>
          </p:cNvCxnSpPr>
          <p:nvPr/>
        </p:nvCxnSpPr>
        <p:spPr>
          <a:xfrm rot="16200000" flipH="1">
            <a:off x="8068146" y="3433315"/>
            <a:ext cx="1143008" cy="419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endCxn id="61" idx="0"/>
          </p:cNvCxnSpPr>
          <p:nvPr/>
        </p:nvCxnSpPr>
        <p:spPr>
          <a:xfrm rot="10800000" flipV="1">
            <a:off x="6596870" y="2214554"/>
            <a:ext cx="618337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7500958" y="2143116"/>
            <a:ext cx="500066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26" grpId="0" animBg="1"/>
      <p:bldP spid="27" grpId="0" animBg="1"/>
      <p:bldP spid="28" grpId="0" animBg="1"/>
      <p:bldP spid="38" grpId="0" animBg="1"/>
      <p:bldP spid="39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2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92500" lnSpcReduction="20000"/>
          </a:bodyPr>
          <a:lstStyle/>
          <a:p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Пример 3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В урне лежат три неразличимых на ощупь шара: два белых и один черный. При вытаскивании черного шара его возвращают обратно, а вытащенный белый шар откладывают в сторону. Такую операцию проводят три раза подряд.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а) Нарисовать дерево возможных вариантов.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б) в скольких случаях три вытащенных шара будут одного цвета?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в) В скольких случаях среди вытащенных шаров белых будет больше?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г) Нарисовать дерево возможных вариантов для четырех шаров.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450" y="188913"/>
            <a:ext cx="6769100" cy="954087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  <a:cs typeface="+mn-cs"/>
              </a:rPr>
              <a:t>Применение дерева возможных вариантов.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1638" y="3716338"/>
            <a:ext cx="722377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ББЧ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0800000" flipV="1">
            <a:off x="2843213" y="4076700"/>
            <a:ext cx="1406525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95513" y="4292600"/>
            <a:ext cx="72237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ББЧ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76600" y="3789363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1258888" y="4652963"/>
            <a:ext cx="1152525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700338" y="4652963"/>
            <a:ext cx="935037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00113" y="4868863"/>
            <a:ext cx="72237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ББЧ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9475" y="4868863"/>
            <a:ext cx="54604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348038" y="4365625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476375" y="4365625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cxnSp>
        <p:nvCxnSpPr>
          <p:cNvPr id="20" name="Прямая соединительная линия 19"/>
          <p:cNvCxnSpPr>
            <a:endCxn id="22" idx="0"/>
          </p:cNvCxnSpPr>
          <p:nvPr/>
        </p:nvCxnSpPr>
        <p:spPr>
          <a:xfrm rot="10800000" flipV="1">
            <a:off x="796925" y="5229225"/>
            <a:ext cx="371475" cy="360363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1309688" y="5178425"/>
            <a:ext cx="350838" cy="452437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8313" y="5589588"/>
            <a:ext cx="658812" cy="3683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ББЧ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47813" y="5589588"/>
            <a:ext cx="54604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68313" y="5157788"/>
            <a:ext cx="357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Georgia" pitchFamily="18" charset="0"/>
              </a:rPr>
              <a:t>Ч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547813" y="5157788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3132138" y="5229225"/>
            <a:ext cx="484187" cy="360363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779838" y="5229225"/>
            <a:ext cx="431800" cy="360363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71775" y="5589588"/>
            <a:ext cx="54604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11638" y="5589588"/>
            <a:ext cx="38504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987675" y="5157788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995738" y="5157788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859338" y="4076700"/>
            <a:ext cx="2016125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875463" y="4292600"/>
            <a:ext cx="546047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795963" y="3789363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10800000" flipV="1">
            <a:off x="6588125" y="4652963"/>
            <a:ext cx="287338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300788" y="4365625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84888" y="4868863"/>
            <a:ext cx="50323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cxnSp>
        <p:nvCxnSpPr>
          <p:cNvPr id="42" name="Прямая соединительная линия 41"/>
          <p:cNvCxnSpPr>
            <a:endCxn id="46" idx="0"/>
          </p:cNvCxnSpPr>
          <p:nvPr/>
        </p:nvCxnSpPr>
        <p:spPr>
          <a:xfrm>
            <a:off x="7380288" y="4652963"/>
            <a:ext cx="624321" cy="21590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7524750" y="4365625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12088" y="4868863"/>
            <a:ext cx="38504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5400000">
            <a:off x="5740400" y="5213350"/>
            <a:ext cx="350838" cy="382588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6580981" y="5236369"/>
            <a:ext cx="350838" cy="33655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46" idx="2"/>
          </p:cNvCxnSpPr>
          <p:nvPr/>
        </p:nvCxnSpPr>
        <p:spPr>
          <a:xfrm rot="16200000" flipH="1">
            <a:off x="7994720" y="5340417"/>
            <a:ext cx="259059" cy="23928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435600" y="5589588"/>
            <a:ext cx="546047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БЧ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75463" y="5589588"/>
            <a:ext cx="38504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01013" y="5589588"/>
            <a:ext cx="38504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580063" y="5157788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6732588" y="5157788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8172450" y="5157788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6" grpId="0" animBg="1"/>
      <p:bldP spid="17" grpId="0" animBg="1"/>
      <p:bldP spid="18" grpId="0"/>
      <p:bldP spid="19" grpId="0"/>
      <p:bldP spid="22" grpId="0" animBg="1"/>
      <p:bldP spid="23" grpId="0" animBg="1"/>
      <p:bldP spid="24" grpId="0"/>
      <p:bldP spid="25" grpId="0"/>
      <p:bldP spid="31" grpId="0" animBg="1"/>
      <p:bldP spid="32" grpId="0" animBg="1"/>
      <p:bldP spid="33" grpId="0"/>
      <p:bldP spid="34" grpId="0"/>
      <p:bldP spid="37" grpId="0" animBg="1"/>
      <p:bldP spid="38" grpId="0"/>
      <p:bldP spid="40" grpId="0"/>
      <p:bldP spid="41" grpId="0" animBg="1"/>
      <p:bldP spid="44" grpId="0"/>
      <p:bldP spid="46" grpId="0" animBg="1"/>
      <p:bldP spid="54" grpId="0" animBg="1"/>
      <p:bldP spid="55" grpId="0" animBg="1"/>
      <p:bldP spid="56" grpId="0" animBg="1"/>
      <p:bldP spid="57" grpId="0"/>
      <p:bldP spid="58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ПРАВИЛО УМНОЖЕНИЯ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того чтобы найти число всех возможных исходов независимого проведения двух испытаний А и В, следует перемножить число всех исходов испытаний А и число всех исходов испытания 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Задача.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обед в школьной  столовой из первых блюд подают борщ и рассольник, на второе гуляш, пельмени, котлеты, сосиски. Сколько вариантов обеда есть у школьника.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28604"/>
            <a:ext cx="8183880" cy="547041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Теперь применим правило умножения. Общее число вариантов обеда равно произведению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· 4, то есть 8. 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928670"/>
          <a:ext cx="7929619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891"/>
                <a:gridCol w="1562432"/>
                <a:gridCol w="1562432"/>
                <a:gridCol w="1562432"/>
                <a:gridCol w="1562432"/>
              </a:tblGrid>
              <a:tr h="1250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Гуляш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Пельмени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Котлеты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Сосиски</a:t>
                      </a:r>
                      <a:endParaRPr lang="ru-RU" dirty="0"/>
                    </a:p>
                  </a:txBody>
                  <a:tcPr/>
                </a:tc>
              </a:tr>
              <a:tr h="125017">
                <a:tc>
                  <a:txBody>
                    <a:bodyPr/>
                    <a:lstStyle/>
                    <a:p>
                      <a:r>
                        <a:rPr lang="ru-RU" dirty="0" smtClean="0"/>
                        <a:t>Борщ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  <a:tr h="125017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Рассольник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Правило.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Пусть имеется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элементов и требуется выбрать из них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один за другим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элементов. Если первый элемент можно выбрать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способами, после чего второй элемент можно выбрать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способами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из оставшихся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затем третий элемент можно выбрать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способами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из оставшихся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т. д., то число способов, которыми могут быть выбраны все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элементов, равно произведению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·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·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· … ·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Домашняя работа: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Учебник стр.173-180 (учить правило).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Разобрать решение Примера №5.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№18.2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№18.4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№ 18.8 </a:t>
            </a:r>
          </a:p>
          <a:p>
            <a:endParaRPr lang="ru-RU" dirty="0"/>
          </a:p>
        </p:txBody>
      </p:sp>
      <p:pic>
        <p:nvPicPr>
          <p:cNvPr id="5" name="Рисунок 6" descr="школа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2379663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184</TotalTime>
  <Words>827</Words>
  <Application>Microsoft Office PowerPoint</Application>
  <PresentationFormat>Экран (4:3)</PresentationFormat>
  <Paragraphs>145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Комбинаторные задачи. Комбинаторика.</vt:lpstr>
      <vt:lpstr>Слайд 2</vt:lpstr>
      <vt:lpstr>Слайд 3</vt:lpstr>
      <vt:lpstr>Комбинаторика – это раздел  математики, в котором изучаются  вопросы выбора или  расположения  элементов множества в  соответствии с заданными правилами.  </vt:lpstr>
      <vt:lpstr>       История возникновения</vt:lpstr>
      <vt:lpstr>Слайд 6</vt:lpstr>
      <vt:lpstr>Слайд 7</vt:lpstr>
      <vt:lpstr>  Методы перебора (дерево возможных вариантов). 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Kamenka2</dc:creator>
  <cp:lastModifiedBy>Kamenka2</cp:lastModifiedBy>
  <cp:revision>19</cp:revision>
  <dcterms:created xsi:type="dcterms:W3CDTF">2016-09-29T12:35:25Z</dcterms:created>
  <dcterms:modified xsi:type="dcterms:W3CDTF">2016-09-30T09:48:45Z</dcterms:modified>
</cp:coreProperties>
</file>